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59" r:id="rId5"/>
    <p:sldId id="260" r:id="rId6"/>
    <p:sldId id="271" r:id="rId7"/>
    <p:sldId id="272" r:id="rId8"/>
    <p:sldId id="273" r:id="rId9"/>
    <p:sldId id="262" r:id="rId10"/>
    <p:sldId id="274" r:id="rId11"/>
    <p:sldId id="275" r:id="rId12"/>
    <p:sldId id="278" r:id="rId13"/>
    <p:sldId id="261" r:id="rId14"/>
    <p:sldId id="270" r:id="rId15"/>
    <p:sldId id="276" r:id="rId16"/>
    <p:sldId id="277" r:id="rId17"/>
    <p:sldId id="268" r:id="rId18"/>
    <p:sldId id="281" r:id="rId19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10" autoAdjust="0"/>
  </p:normalViewPr>
  <p:slideViewPr>
    <p:cSldViewPr>
      <p:cViewPr varScale="1">
        <p:scale>
          <a:sx n="106" d="100"/>
          <a:sy n="106" d="100"/>
        </p:scale>
        <p:origin x="176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3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2800000000000035E-2"/>
          <c:y val="4.9450549450549483E-2"/>
          <c:w val="0.73600000000000043"/>
          <c:h val="0.763736263736263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Pyrolysis (Litres)</c:v>
                </c:pt>
              </c:strCache>
            </c:strRef>
          </c:tx>
          <c:spPr>
            <a:solidFill>
              <a:srgbClr val="9999FF"/>
            </a:solidFill>
            <a:ln w="1268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Sheet1!$B$2:$E$2</c:f>
              <c:numCache>
                <c:formatCode>_(* #,##0_);_(* \(#,##0\);_(* "-"??_);_(@_)</c:formatCode>
                <c:ptCount val="4"/>
                <c:pt idx="0">
                  <c:v>129600</c:v>
                </c:pt>
                <c:pt idx="1">
                  <c:v>2592000</c:v>
                </c:pt>
                <c:pt idx="2">
                  <c:v>7776000</c:v>
                </c:pt>
                <c:pt idx="3">
                  <c:v>12960000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49048408"/>
        <c:axId val="146467344"/>
        <c:axId val="0"/>
      </c:bar3DChart>
      <c:catAx>
        <c:axId val="149048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4673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6467344"/>
        <c:scaling>
          <c:orientation val="minMax"/>
        </c:scaling>
        <c:delete val="0"/>
        <c:axPos val="l"/>
        <c:majorGridlines>
          <c:spPr>
            <a:ln w="3170">
              <a:solidFill>
                <a:srgbClr val="000000"/>
              </a:solidFill>
              <a:prstDash val="solid"/>
            </a:ln>
          </c:spPr>
        </c:majorGridlines>
        <c:numFmt formatCode="_(* #,##0_);_(* \(#,##0\);_(* &quot;-&quot;??_);_(@_)" sourceLinked="1"/>
        <c:majorTickMark val="out"/>
        <c:minorTickMark val="none"/>
        <c:tickLblPos val="nextTo"/>
        <c:spPr>
          <a:ln w="317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9048408"/>
        <c:crosses val="autoZero"/>
        <c:crossBetween val="between"/>
      </c:valAx>
      <c:spPr>
        <a:noFill/>
        <a:ln w="25360">
          <a:noFill/>
        </a:ln>
      </c:spPr>
    </c:plotArea>
    <c:legend>
      <c:legendPos val="r"/>
      <c:layout>
        <c:manualLayout>
          <c:xMode val="edge"/>
          <c:yMode val="edge"/>
          <c:x val="0.84640000000000004"/>
          <c:y val="0.44505494505494542"/>
          <c:w val="0.14720000000000011"/>
          <c:h val="0.10989010989010994"/>
        </c:manualLayout>
      </c:layout>
      <c:overlay val="0"/>
      <c:spPr>
        <a:noFill/>
        <a:ln w="3170">
          <a:solidFill>
            <a:srgbClr val="000000"/>
          </a:solidFill>
          <a:prstDash val="solid"/>
        </a:ln>
      </c:spPr>
      <c:txPr>
        <a:bodyPr/>
        <a:lstStyle/>
        <a:p>
          <a:pPr>
            <a:defRPr sz="734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799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3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5639466753443651"/>
          <c:y val="4.0963702445759996E-2"/>
          <c:w val="0.76959999999999995"/>
          <c:h val="0.7637362637362635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Landfill (Kg)</c:v>
                </c:pt>
              </c:strCache>
            </c:strRef>
          </c:tx>
          <c:spPr>
            <a:solidFill>
              <a:srgbClr val="993366"/>
            </a:solidFill>
            <a:ln w="1268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Sheet1!$B$3:$E$3</c:f>
              <c:numCache>
                <c:formatCode>_(* #,##0_);_(* \(#,##0\);_(* "-"??_);_(@_)</c:formatCode>
                <c:ptCount val="4"/>
                <c:pt idx="1">
                  <c:v>2916000</c:v>
                </c:pt>
                <c:pt idx="2">
                  <c:v>7236000</c:v>
                </c:pt>
                <c:pt idx="3">
                  <c:v>11556000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2374488"/>
        <c:axId val="192370568"/>
        <c:axId val="0"/>
      </c:bar3DChart>
      <c:catAx>
        <c:axId val="192374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923705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2370568"/>
        <c:scaling>
          <c:orientation val="minMax"/>
        </c:scaling>
        <c:delete val="0"/>
        <c:axPos val="l"/>
        <c:majorGridlines>
          <c:spPr>
            <a:ln w="3170">
              <a:solidFill>
                <a:srgbClr val="000000"/>
              </a:solidFill>
              <a:prstDash val="solid"/>
            </a:ln>
          </c:spPr>
        </c:majorGridlines>
        <c:numFmt formatCode="_(* #,##0_);_(* \(#,##0\);_(* &quot;-&quot;??_);_(@_)" sourceLinked="1"/>
        <c:majorTickMark val="out"/>
        <c:minorTickMark val="none"/>
        <c:tickLblPos val="nextTo"/>
        <c:spPr>
          <a:ln w="317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92374488"/>
        <c:crosses val="autoZero"/>
        <c:crossBetween val="between"/>
      </c:valAx>
      <c:spPr>
        <a:noFill/>
        <a:ln w="25360">
          <a:noFill/>
        </a:ln>
      </c:spPr>
    </c:plotArea>
    <c:legend>
      <c:legendPos val="r"/>
      <c:layout>
        <c:manualLayout>
          <c:xMode val="edge"/>
          <c:yMode val="edge"/>
          <c:x val="0.88"/>
          <c:y val="0.44505494505494542"/>
          <c:w val="0.11360000000000002"/>
          <c:h val="0.10989010989010994"/>
        </c:manualLayout>
      </c:layout>
      <c:overlay val="0"/>
      <c:spPr>
        <a:noFill/>
        <a:ln w="3170">
          <a:solidFill>
            <a:srgbClr val="000000"/>
          </a:solidFill>
          <a:prstDash val="solid"/>
        </a:ln>
      </c:spPr>
      <c:txPr>
        <a:bodyPr/>
        <a:lstStyle/>
        <a:p>
          <a:pPr>
            <a:defRPr sz="734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799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3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4587094987399007"/>
          <c:y val="9.2273775136095984E-2"/>
          <c:w val="0.75846345486379207"/>
          <c:h val="0.76373626373626358"/>
        </c:manualLayout>
      </c:layout>
      <c:bar3DChart>
        <c:barDir val="col"/>
        <c:grouping val="clustere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Recycle (Kg)0</c:v>
                </c:pt>
              </c:strCache>
            </c:strRef>
          </c:tx>
          <c:spPr>
            <a:solidFill>
              <a:srgbClr val="FFFFCC"/>
            </a:solidFill>
            <a:ln w="12684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Sheet1!$B$4:$E$4</c:f>
              <c:numCache>
                <c:formatCode>_(* #,##0_);_(* \(#,##0\);_(* "-"??_);_(@_)</c:formatCode>
                <c:ptCount val="4"/>
                <c:pt idx="0">
                  <c:v>300000</c:v>
                </c:pt>
                <c:pt idx="1">
                  <c:v>720000</c:v>
                </c:pt>
                <c:pt idx="2">
                  <c:v>1320000</c:v>
                </c:pt>
                <c:pt idx="3">
                  <c:v>1950000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2370960"/>
        <c:axId val="192369392"/>
        <c:axId val="0"/>
      </c:bar3DChart>
      <c:catAx>
        <c:axId val="19237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923693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2369392"/>
        <c:scaling>
          <c:orientation val="minMax"/>
        </c:scaling>
        <c:delete val="0"/>
        <c:axPos val="l"/>
        <c:majorGridlines>
          <c:spPr>
            <a:ln w="3171">
              <a:solidFill>
                <a:srgbClr val="000000"/>
              </a:solidFill>
              <a:prstDash val="solid"/>
            </a:ln>
          </c:spPr>
        </c:majorGridlines>
        <c:numFmt formatCode="_(* #,##0_);_(* \(#,##0\);_(* &quot;-&quot;??_);_(@_)" sourceLinked="1"/>
        <c:majorTickMark val="out"/>
        <c:minorTickMark val="none"/>
        <c:tickLblPos val="nextTo"/>
        <c:spPr>
          <a:ln w="317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92370960"/>
        <c:crosses val="autoZero"/>
        <c:crossBetween val="between"/>
      </c:valAx>
      <c:spPr>
        <a:noFill/>
        <a:ln w="25368">
          <a:noFill/>
        </a:ln>
      </c:spPr>
    </c:plotArea>
    <c:legend>
      <c:legendPos val="r"/>
      <c:layout>
        <c:manualLayout>
          <c:xMode val="edge"/>
          <c:yMode val="edge"/>
          <c:x val="0.86720000000000041"/>
          <c:y val="0.44505494505494542"/>
          <c:w val="0.12640000000000001"/>
          <c:h val="0.10989010989010994"/>
        </c:manualLayout>
      </c:layout>
      <c:overlay val="0"/>
      <c:spPr>
        <a:noFill/>
        <a:ln w="3171">
          <a:solidFill>
            <a:srgbClr val="000000"/>
          </a:solidFill>
          <a:prstDash val="solid"/>
        </a:ln>
      </c:spPr>
      <c:txPr>
        <a:bodyPr/>
        <a:lstStyle/>
        <a:p>
          <a:pPr>
            <a:defRPr sz="734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799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637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8806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3960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337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160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382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12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145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796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0413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629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D71A4-CD01-4F18-A1B2-9F8FC5894390}" type="datetimeFigureOut">
              <a:rPr lang="en-AU" smtClean="0"/>
              <a:t>11/07/2016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CBD81-E423-4757-9C4B-637BAC21C4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04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cid:E93E92DD8BE3CC47B492686620A15401@sct-15-1-409-15-msonline-outlook-ddfb1.templateTenant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00B050"/>
                </a:solidFill>
              </a:rPr>
              <a:t> Greenline Energy Ltd.</a:t>
            </a:r>
            <a:endParaRPr lang="en-AU" sz="3200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AU" dirty="0" smtClean="0">
                <a:solidFill>
                  <a:schemeClr val="tx1"/>
                </a:solidFill>
              </a:rPr>
              <a:t>Environmentally friendly company incorporated in Australia to fund development of alternative energy projects.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en-AU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AU" dirty="0" smtClean="0"/>
              <a:t>Future </a:t>
            </a:r>
            <a:r>
              <a:rPr lang="en-AU" dirty="0" smtClean="0">
                <a:solidFill>
                  <a:schemeClr val="tx1"/>
                </a:solidFill>
              </a:rPr>
              <a:t>listing on an Australian Stock Exchange. 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03244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307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Engineering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Greenline</a:t>
            </a:r>
            <a:r>
              <a:rPr lang="en-US" dirty="0" smtClean="0"/>
              <a:t> manufactures its own pyrolysis plants at significant cost saving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Greenline</a:t>
            </a:r>
            <a:r>
              <a:rPr lang="en-US" dirty="0" smtClean="0"/>
              <a:t> manufactures own landfill equipment and sells to Govt.</a:t>
            </a:r>
            <a:endParaRPr lang="en-US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933" y="3863181"/>
            <a:ext cx="3869507" cy="2135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7EBD43DC-A256-4B32-A66B-C252DB737F01" descr="cid:E93E92DD8BE3CC47B492686620A15401@sct-15-1-409-15-msonline-outlook-ddfb1.templateTenant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933" y="1600200"/>
            <a:ext cx="3869507" cy="2262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7445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Pyrolysis Targets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6 Pyrolysis plants within 3 years</a:t>
            </a:r>
          </a:p>
          <a:p>
            <a:endParaRPr lang="en-US" dirty="0" smtClean="0"/>
          </a:p>
          <a:p>
            <a:r>
              <a:rPr lang="en-US" dirty="0" smtClean="0"/>
              <a:t>Each plant to produce 8,000 </a:t>
            </a:r>
            <a:r>
              <a:rPr lang="en-US" dirty="0" err="1" smtClean="0"/>
              <a:t>litres</a:t>
            </a:r>
            <a:r>
              <a:rPr lang="en-US" dirty="0" smtClean="0"/>
              <a:t> of fuel per day</a:t>
            </a:r>
          </a:p>
          <a:p>
            <a:endParaRPr lang="en-US" dirty="0" smtClean="0"/>
          </a:p>
          <a:p>
            <a:r>
              <a:rPr lang="en-US" dirty="0" smtClean="0"/>
              <a:t>Total annual fuel production target of 14.2M </a:t>
            </a:r>
            <a:r>
              <a:rPr lang="en-US" dirty="0" err="1" smtClean="0"/>
              <a:t>litres</a:t>
            </a:r>
            <a:r>
              <a:rPr lang="en-US" dirty="0" smtClean="0"/>
              <a:t> by end 2019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772816"/>
            <a:ext cx="4038600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24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Greenline</a:t>
            </a:r>
            <a:r>
              <a:rPr lang="en-US" dirty="0" smtClean="0">
                <a:solidFill>
                  <a:srgbClr val="00B050"/>
                </a:solidFill>
              </a:rPr>
              <a:t>  Pyrolysis  Plant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068388" y="1600200"/>
            <a:ext cx="8075612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10,000 kg plant produces approx. 8,000 </a:t>
            </a:r>
            <a:r>
              <a:rPr lang="en-US" dirty="0" err="1" smtClean="0"/>
              <a:t>litres</a:t>
            </a:r>
            <a:r>
              <a:rPr lang="en-US" dirty="0" smtClean="0"/>
              <a:t> of fuel per day.</a:t>
            </a:r>
          </a:p>
          <a:p>
            <a:endParaRPr lang="en-US" dirty="0" smtClean="0"/>
          </a:p>
          <a:p>
            <a:r>
              <a:rPr lang="en-US" dirty="0" smtClean="0"/>
              <a:t>Plant costs substantially reduced.</a:t>
            </a:r>
          </a:p>
          <a:p>
            <a:endParaRPr lang="en-US" dirty="0" smtClean="0"/>
          </a:p>
          <a:p>
            <a:r>
              <a:rPr lang="en-US" dirty="0" smtClean="0"/>
              <a:t>Operating 27 days per month 12 months per year each plant  potentially produces 2.5M </a:t>
            </a:r>
            <a:r>
              <a:rPr lang="en-US" dirty="0" err="1" smtClean="0"/>
              <a:t>litres</a:t>
            </a:r>
            <a:r>
              <a:rPr lang="en-US" dirty="0" smtClean="0"/>
              <a:t> of fuel per annum representing substantial potential gross operating profits.</a:t>
            </a:r>
          </a:p>
          <a:p>
            <a:endParaRPr lang="en-US" dirty="0" smtClean="0"/>
          </a:p>
          <a:p>
            <a:r>
              <a:rPr lang="en-US" dirty="0"/>
              <a:t>O</a:t>
            </a:r>
            <a:r>
              <a:rPr lang="en-US" dirty="0" smtClean="0"/>
              <a:t>perating profits potentially equate to approx. $0.25 per kg of plastic.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461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00B050"/>
                </a:solidFill>
              </a:rPr>
              <a:t>The Pyrolysis Process</a:t>
            </a:r>
            <a:endParaRPr lang="en-AU" sz="3200" b="1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5835" y="1600200"/>
            <a:ext cx="429233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9" name="Rounded Rectangle 8"/>
          <p:cNvSpPr>
            <a:spLocks/>
          </p:cNvSpPr>
          <p:nvPr/>
        </p:nvSpPr>
        <p:spPr>
          <a:xfrm>
            <a:off x="3063875" y="1700808"/>
            <a:ext cx="1266825" cy="50405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AU" sz="800" dirty="0">
                <a:effectLst/>
                <a:ea typeface="Times New Roman"/>
                <a:cs typeface="Times New Roman"/>
              </a:rPr>
              <a:t>Cleaned, dried, shredded waste plastic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917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Fuel uses</a:t>
            </a:r>
            <a:endParaRPr lang="en-AU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en-AU" dirty="0" smtClean="0"/>
          </a:p>
          <a:p>
            <a:r>
              <a:rPr lang="en-AU" dirty="0" err="1" smtClean="0"/>
              <a:t>Greenline</a:t>
            </a:r>
            <a:r>
              <a:rPr lang="en-AU" dirty="0" smtClean="0"/>
              <a:t> has already used its own fuel to power diesel generators and forklifts and to produce electricity at </a:t>
            </a:r>
            <a:r>
              <a:rPr lang="en-AU" dirty="0" err="1" smtClean="0"/>
              <a:t>Chonburi</a:t>
            </a:r>
            <a:r>
              <a:rPr lang="en-AU" dirty="0" smtClean="0"/>
              <a:t>.</a:t>
            </a:r>
          </a:p>
          <a:p>
            <a:endParaRPr lang="en-AU" dirty="0" smtClean="0"/>
          </a:p>
          <a:p>
            <a:r>
              <a:rPr lang="en-AU" dirty="0" smtClean="0"/>
              <a:t>Once refined fuel can be used in more sophisticated internal combustion engines.</a:t>
            </a:r>
          </a:p>
          <a:p>
            <a:endParaRPr lang="en-AU" dirty="0" smtClean="0"/>
          </a:p>
          <a:p>
            <a:r>
              <a:rPr lang="en-AU" dirty="0" err="1" smtClean="0"/>
              <a:t>Greenline</a:t>
            </a:r>
            <a:r>
              <a:rPr lang="en-AU" dirty="0" smtClean="0"/>
              <a:t> is already progressed with its R&amp;D to refine its own fuel to enhance quality and profits. </a:t>
            </a:r>
          </a:p>
          <a:p>
            <a:endParaRPr lang="en-AU" dirty="0" smtClean="0"/>
          </a:p>
          <a:p>
            <a:r>
              <a:rPr lang="en-AU" dirty="0" smtClean="0"/>
              <a:t>Ultimate target is to power commercial generators to produce electricity on a large scale.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4104456" cy="210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10445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340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 Outcomes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Outcomes</a:t>
            </a:r>
            <a:r>
              <a:rPr lang="en-US" dirty="0" smtClean="0"/>
              <a:t> </a:t>
            </a:r>
            <a:r>
              <a:rPr lang="en-US" dirty="0" smtClean="0"/>
              <a:t>by end 2019 (</a:t>
            </a:r>
            <a:r>
              <a:rPr lang="en-US" dirty="0" err="1" smtClean="0"/>
              <a:t>ie</a:t>
            </a:r>
            <a:r>
              <a:rPr lang="en-US" dirty="0" smtClean="0"/>
              <a:t>. within 3.5 years of IPO)</a:t>
            </a:r>
          </a:p>
          <a:p>
            <a:endParaRPr lang="en-US" dirty="0"/>
          </a:p>
          <a:p>
            <a:pPr lvl="1"/>
            <a:r>
              <a:rPr lang="en-US" dirty="0" smtClean="0"/>
              <a:t>Fuel </a:t>
            </a:r>
            <a:r>
              <a:rPr lang="en-US" dirty="0" smtClean="0"/>
              <a:t>production of 14.2M </a:t>
            </a:r>
            <a:r>
              <a:rPr lang="en-US" dirty="0" err="1" smtClean="0"/>
              <a:t>litres</a:t>
            </a:r>
            <a:r>
              <a:rPr lang="en-US" dirty="0" smtClean="0"/>
              <a:t>  per annum(55,000 </a:t>
            </a:r>
            <a:r>
              <a:rPr lang="en-US" dirty="0" err="1" smtClean="0"/>
              <a:t>litres</a:t>
            </a:r>
            <a:r>
              <a:rPr lang="en-US" dirty="0" smtClean="0"/>
              <a:t> per day) from 6 pyrolysis plants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12.6M </a:t>
            </a:r>
            <a:r>
              <a:rPr lang="en-US" dirty="0" err="1"/>
              <a:t>tonnes</a:t>
            </a:r>
            <a:r>
              <a:rPr lang="en-US" dirty="0"/>
              <a:t> of reclaimed waste plastic </a:t>
            </a:r>
            <a:r>
              <a:rPr lang="en-US" dirty="0" smtClean="0"/>
              <a:t>per annum from </a:t>
            </a:r>
            <a:r>
              <a:rPr lang="en-US" dirty="0"/>
              <a:t>7 </a:t>
            </a:r>
            <a:r>
              <a:rPr lang="en-US" dirty="0" smtClean="0"/>
              <a:t>landfills)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2.1M </a:t>
            </a:r>
            <a:r>
              <a:rPr lang="en-US" dirty="0" err="1" smtClean="0"/>
              <a:t>tonnes</a:t>
            </a:r>
            <a:r>
              <a:rPr lang="en-US" dirty="0" smtClean="0"/>
              <a:t> of recycled waste plastics per annum from households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7" name="Object 2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5117043"/>
              </p:ext>
            </p:extLst>
          </p:nvPr>
        </p:nvGraphicFramePr>
        <p:xfrm>
          <a:off x="4648200" y="1600201"/>
          <a:ext cx="4038600" cy="1468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687922"/>
              </p:ext>
            </p:extLst>
          </p:nvPr>
        </p:nvGraphicFramePr>
        <p:xfrm>
          <a:off x="4648200" y="3227639"/>
          <a:ext cx="3982623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159755"/>
              </p:ext>
            </p:extLst>
          </p:nvPr>
        </p:nvGraphicFramePr>
        <p:xfrm>
          <a:off x="4648200" y="4365104"/>
          <a:ext cx="3982623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99298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Electricity Production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Sale of electricity increases profits by approx. 35%</a:t>
            </a:r>
          </a:p>
          <a:p>
            <a:endParaRPr lang="en-US" dirty="0"/>
          </a:p>
          <a:p>
            <a:r>
              <a:rPr lang="en-US" dirty="0" smtClean="0"/>
              <a:t>Better business model as only one customer, all revenue paid electronically, govt. backed.</a:t>
            </a:r>
          </a:p>
          <a:p>
            <a:endParaRPr lang="en-US" dirty="0" smtClean="0"/>
          </a:p>
          <a:p>
            <a:r>
              <a:rPr lang="en-US" dirty="0" err="1" smtClean="0"/>
              <a:t>Greenline</a:t>
            </a:r>
            <a:r>
              <a:rPr lang="en-US" dirty="0" smtClean="0"/>
              <a:t> has produced and used electricity in </a:t>
            </a:r>
            <a:r>
              <a:rPr lang="en-US" dirty="0" err="1" smtClean="0"/>
              <a:t>Chonburi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04151"/>
            <a:ext cx="4038600" cy="2096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1008"/>
            <a:ext cx="4038600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815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B050"/>
                </a:solidFill>
              </a:rPr>
              <a:t>Benefits to community</a:t>
            </a:r>
            <a:endParaRPr lang="en-A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28056"/>
            <a:ext cx="4038600" cy="44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9549" y="1662335"/>
            <a:ext cx="4035902" cy="4401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028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The  Future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1628800"/>
            <a:ext cx="7927032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IPO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6 pyrolysis plants by end 2019</a:t>
            </a:r>
          </a:p>
          <a:p>
            <a:endParaRPr lang="en-US" dirty="0" smtClean="0"/>
          </a:p>
          <a:p>
            <a:r>
              <a:rPr lang="en-US" dirty="0" smtClean="0"/>
              <a:t>7 landfills by end 2019</a:t>
            </a:r>
          </a:p>
          <a:p>
            <a:endParaRPr lang="en-US" dirty="0" smtClean="0"/>
          </a:p>
          <a:p>
            <a:r>
              <a:rPr lang="en-US" dirty="0"/>
              <a:t>Progress R &amp; D on refining activities to improve fuel quality</a:t>
            </a:r>
          </a:p>
          <a:p>
            <a:endParaRPr lang="en-US" dirty="0"/>
          </a:p>
          <a:p>
            <a:r>
              <a:rPr lang="en-US" dirty="0"/>
              <a:t>Generate electricity and sell into Thailand </a:t>
            </a:r>
            <a:r>
              <a:rPr lang="en-US" dirty="0" smtClean="0"/>
              <a:t>Grid</a:t>
            </a:r>
          </a:p>
          <a:p>
            <a:endParaRPr lang="en-US" dirty="0" smtClean="0"/>
          </a:p>
          <a:p>
            <a:r>
              <a:rPr lang="en-US" dirty="0" smtClean="0"/>
              <a:t>Expand into Vietnam and Cambodia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184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00B050"/>
                </a:solidFill>
              </a:rPr>
              <a:t>Background</a:t>
            </a:r>
            <a:endParaRPr lang="en-AU" sz="32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endParaRPr lang="en-AU" sz="2400" dirty="0">
              <a:solidFill>
                <a:prstClr val="black"/>
              </a:solidFill>
            </a:endParaRPr>
          </a:p>
          <a:p>
            <a:pPr lvl="0"/>
            <a:r>
              <a:rPr lang="en-AU" sz="2400" dirty="0" err="1" smtClean="0">
                <a:solidFill>
                  <a:prstClr val="black"/>
                </a:solidFill>
              </a:rPr>
              <a:t>Greenline</a:t>
            </a:r>
            <a:r>
              <a:rPr lang="en-AU" sz="2400" dirty="0" smtClean="0">
                <a:solidFill>
                  <a:prstClr val="black"/>
                </a:solidFill>
              </a:rPr>
              <a:t> was incorporated in 2008 and began identifying and researching pyrolysis technology</a:t>
            </a:r>
          </a:p>
          <a:p>
            <a:pPr lvl="0"/>
            <a:endParaRPr lang="en-AU" sz="2400" dirty="0">
              <a:solidFill>
                <a:prstClr val="black"/>
              </a:solidFill>
            </a:endParaRPr>
          </a:p>
          <a:p>
            <a:pPr lvl="0"/>
            <a:r>
              <a:rPr lang="en-AU" sz="2400" dirty="0" smtClean="0">
                <a:solidFill>
                  <a:prstClr val="black"/>
                </a:solidFill>
              </a:rPr>
              <a:t> Commenced pyrolysis operations in Thailand at </a:t>
            </a:r>
            <a:r>
              <a:rPr lang="en-AU" sz="2400" dirty="0" err="1" smtClean="0">
                <a:solidFill>
                  <a:prstClr val="black"/>
                </a:solidFill>
              </a:rPr>
              <a:t>Chonburi</a:t>
            </a:r>
            <a:r>
              <a:rPr lang="en-AU" sz="2400" dirty="0" smtClean="0">
                <a:solidFill>
                  <a:prstClr val="black"/>
                </a:solidFill>
              </a:rPr>
              <a:t> in 2010</a:t>
            </a:r>
          </a:p>
          <a:p>
            <a:pPr lvl="0"/>
            <a:endParaRPr lang="en-AU" sz="2400" dirty="0">
              <a:solidFill>
                <a:prstClr val="black"/>
              </a:solidFill>
            </a:endParaRPr>
          </a:p>
          <a:p>
            <a:pPr lvl="0"/>
            <a:r>
              <a:rPr lang="en-AU" sz="2400" dirty="0">
                <a:solidFill>
                  <a:prstClr val="black"/>
                </a:solidFill>
              </a:rPr>
              <a:t>Successfully produced </a:t>
            </a:r>
            <a:r>
              <a:rPr lang="en-AU" sz="2400" dirty="0" smtClean="0">
                <a:solidFill>
                  <a:prstClr val="black"/>
                </a:solidFill>
              </a:rPr>
              <a:t>fuel </a:t>
            </a:r>
            <a:r>
              <a:rPr lang="en-AU" sz="2400" dirty="0">
                <a:solidFill>
                  <a:prstClr val="black"/>
                </a:solidFill>
              </a:rPr>
              <a:t>from reclaimed landfill waste </a:t>
            </a:r>
            <a:r>
              <a:rPr lang="en-AU" sz="2400" dirty="0" smtClean="0">
                <a:solidFill>
                  <a:prstClr val="black"/>
                </a:solidFill>
              </a:rPr>
              <a:t>plastics</a:t>
            </a:r>
          </a:p>
          <a:p>
            <a:pPr lvl="0"/>
            <a:endParaRPr lang="en-AU" sz="2400" dirty="0" smtClean="0">
              <a:solidFill>
                <a:prstClr val="black"/>
              </a:solidFill>
            </a:endParaRPr>
          </a:p>
          <a:p>
            <a:pPr lvl="0"/>
            <a:r>
              <a:rPr lang="en-AU" sz="2400" dirty="0" smtClean="0">
                <a:solidFill>
                  <a:prstClr val="black"/>
                </a:solidFill>
              </a:rPr>
              <a:t>Has sold the fuel and also used it to produce electricity</a:t>
            </a:r>
          </a:p>
          <a:p>
            <a:pPr lvl="0"/>
            <a:endParaRPr lang="en-AU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6975" y="1600200"/>
            <a:ext cx="40210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003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Thailand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Gen 1 &amp; 2 plants centrally located at </a:t>
            </a:r>
            <a:r>
              <a:rPr lang="en-US" dirty="0" err="1" smtClean="0"/>
              <a:t>Chonburi</a:t>
            </a:r>
            <a:r>
              <a:rPr lang="en-US" dirty="0" smtClean="0"/>
              <a:t> to prove concept</a:t>
            </a:r>
          </a:p>
          <a:p>
            <a:endParaRPr lang="en-US" dirty="0" smtClean="0"/>
          </a:p>
          <a:p>
            <a:r>
              <a:rPr lang="en-US" dirty="0" smtClean="0"/>
              <a:t>Opened factory at </a:t>
            </a:r>
            <a:r>
              <a:rPr lang="en-US" dirty="0" err="1" smtClean="0"/>
              <a:t>Phayao</a:t>
            </a:r>
            <a:r>
              <a:rPr lang="en-US" dirty="0" smtClean="0"/>
              <a:t> to centralize plastic collection</a:t>
            </a:r>
          </a:p>
          <a:p>
            <a:endParaRPr lang="en-US" dirty="0" smtClean="0"/>
          </a:p>
          <a:p>
            <a:r>
              <a:rPr lang="en-US" dirty="0" smtClean="0"/>
              <a:t>Opened factory at Chiang Kham to facilitate manufacture and engineering activities</a:t>
            </a:r>
          </a:p>
          <a:p>
            <a:endParaRPr lang="en-US" dirty="0" smtClean="0"/>
          </a:p>
          <a:p>
            <a:r>
              <a:rPr lang="en-US" dirty="0" smtClean="0"/>
              <a:t>Several depots to assist plastic collections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4048" y="1772816"/>
            <a:ext cx="3682752" cy="144016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40170"/>
            <a:ext cx="3807321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98" y="4635517"/>
            <a:ext cx="3835871" cy="1313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9378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00B050"/>
                </a:solidFill>
              </a:rPr>
              <a:t>First Generation Pyrolysis Plant (2010 – 2011)</a:t>
            </a:r>
            <a:endParaRPr lang="en-AU" sz="3200" b="1" dirty="0">
              <a:solidFill>
                <a:srgbClr val="00B050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72816"/>
            <a:ext cx="4038600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r>
              <a:rPr lang="en-AU" sz="2200" dirty="0" smtClean="0"/>
              <a:t>Initial plant of Chinese design</a:t>
            </a:r>
          </a:p>
          <a:p>
            <a:endParaRPr lang="en-AU" sz="2200" dirty="0" smtClean="0"/>
          </a:p>
          <a:p>
            <a:r>
              <a:rPr lang="en-AU" sz="2200" dirty="0" smtClean="0"/>
              <a:t>10,000 kg per day capacity</a:t>
            </a:r>
          </a:p>
          <a:p>
            <a:endParaRPr lang="en-AU" sz="2200" dirty="0" smtClean="0"/>
          </a:p>
          <a:p>
            <a:r>
              <a:rPr lang="en-AU" sz="2200" dirty="0" smtClean="0"/>
              <a:t>Produced and sold fuel </a:t>
            </a:r>
          </a:p>
          <a:p>
            <a:endParaRPr lang="en-AU" sz="2200" dirty="0" smtClean="0"/>
          </a:p>
          <a:p>
            <a:r>
              <a:rPr lang="en-AU" sz="2200" dirty="0" smtClean="0"/>
              <a:t>Plant reliability issues</a:t>
            </a:r>
          </a:p>
          <a:p>
            <a:endParaRPr lang="en-AU" sz="2200" dirty="0" smtClean="0"/>
          </a:p>
          <a:p>
            <a:r>
              <a:rPr lang="en-AU" sz="2200" dirty="0" smtClean="0"/>
              <a:t>Fuel quality issues</a:t>
            </a:r>
          </a:p>
          <a:p>
            <a:endParaRPr lang="en-AU" sz="2200" dirty="0" smtClean="0"/>
          </a:p>
          <a:p>
            <a:pPr marL="0" indent="0">
              <a:buNone/>
            </a:pPr>
            <a:endParaRPr lang="en-AU" sz="2200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3078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91264" cy="851694"/>
          </a:xfrm>
        </p:spPr>
        <p:txBody>
          <a:bodyPr>
            <a:noAutofit/>
          </a:bodyPr>
          <a:lstStyle/>
          <a:p>
            <a:r>
              <a:rPr lang="en-AU" sz="3000" dirty="0" smtClean="0">
                <a:solidFill>
                  <a:srgbClr val="00B050"/>
                </a:solidFill>
              </a:rPr>
              <a:t>Second Generation Pyrolysis Plant (2012 – 2013)</a:t>
            </a:r>
            <a:endParaRPr lang="en-AU" sz="3000" dirty="0">
              <a:solidFill>
                <a:srgbClr val="00B050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570705"/>
            <a:ext cx="5111750" cy="325780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en-AU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Designed and built in Thailand, installation completed Jan 2013</a:t>
            </a:r>
          </a:p>
          <a:p>
            <a:pPr marL="342900" indent="-342900">
              <a:buFont typeface="Arial" pitchFamily="34" charset="0"/>
              <a:buChar char="•"/>
            </a:pPr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5,000 kg per day capacity </a:t>
            </a:r>
          </a:p>
          <a:p>
            <a:pPr marL="342900" indent="-342900">
              <a:buFont typeface="Arial" pitchFamily="34" charset="0"/>
              <a:buChar char="•"/>
            </a:pPr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Improved fuel quality and plant reliability</a:t>
            </a:r>
          </a:p>
          <a:p>
            <a:pPr marL="342900" indent="-342900">
              <a:buFont typeface="Arial" pitchFamily="34" charset="0"/>
              <a:buChar char="•"/>
            </a:pPr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Produced and sold fuel from reclaimed landfill plastics</a:t>
            </a:r>
          </a:p>
          <a:p>
            <a:pPr marL="342900" indent="-342900">
              <a:buFont typeface="Arial" pitchFamily="34" charset="0"/>
              <a:buChar char="•"/>
            </a:pPr>
            <a:endParaRPr lang="en-AU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Company encountered high costs of plastic being transported to </a:t>
            </a:r>
            <a:r>
              <a:rPr lang="en-AU" sz="2400" dirty="0" err="1" smtClean="0"/>
              <a:t>Chonburi</a:t>
            </a:r>
            <a:endParaRPr lang="en-AU" sz="2400" dirty="0" smtClean="0"/>
          </a:p>
          <a:p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Relocated to North of Thailand in 2014 to facilitate access to landfills and control plastic price.</a:t>
            </a:r>
          </a:p>
          <a:p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endParaRPr lang="en-AU" sz="2400" dirty="0" smtClean="0"/>
          </a:p>
          <a:p>
            <a:pPr marL="342900" indent="-342900">
              <a:buFont typeface="Arial" pitchFamily="34" charset="0"/>
              <a:buChar char="•"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15521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Third Generation Pyrolysis Plant (2015)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Company </a:t>
            </a:r>
            <a:r>
              <a:rPr lang="en-US" dirty="0" smtClean="0"/>
              <a:t>commenced developing </a:t>
            </a:r>
            <a:r>
              <a:rPr lang="en-US" dirty="0"/>
              <a:t>its own pyrolysis plants </a:t>
            </a:r>
            <a:r>
              <a:rPr lang="en-US" dirty="0" smtClean="0"/>
              <a:t>during 2015 downturn when oil prices were falling substantially.</a:t>
            </a:r>
          </a:p>
          <a:p>
            <a:endParaRPr lang="en-US" dirty="0"/>
          </a:p>
          <a:p>
            <a:r>
              <a:rPr lang="en-US" dirty="0" smtClean="0"/>
              <a:t>Plant costs reduced by up to 75%</a:t>
            </a:r>
          </a:p>
          <a:p>
            <a:endParaRPr lang="en-US" dirty="0" smtClean="0"/>
          </a:p>
          <a:p>
            <a:r>
              <a:rPr lang="en-US" dirty="0" smtClean="0"/>
              <a:t>Opened Factory in Chiang Kham in North of Thailand</a:t>
            </a:r>
          </a:p>
          <a:p>
            <a:endParaRPr lang="en-US" dirty="0" smtClean="0"/>
          </a:p>
          <a:p>
            <a:r>
              <a:rPr lang="en-US" dirty="0" smtClean="0"/>
              <a:t>Built own pyrolysis plant at significant cost saving.</a:t>
            </a:r>
          </a:p>
          <a:p>
            <a:endParaRPr lang="en-US" dirty="0" smtClean="0"/>
          </a:p>
          <a:p>
            <a:r>
              <a:rPr lang="en-US" dirty="0" smtClean="0"/>
              <a:t>Plants are scalable – up to 50 </a:t>
            </a:r>
            <a:r>
              <a:rPr lang="en-US" dirty="0" err="1" smtClean="0"/>
              <a:t>tonnes</a:t>
            </a:r>
            <a:r>
              <a:rPr lang="en-US" dirty="0" smtClean="0"/>
              <a:t> per day targeted.</a:t>
            </a:r>
          </a:p>
          <a:p>
            <a:endParaRPr lang="en-US" dirty="0"/>
          </a:p>
          <a:p>
            <a:r>
              <a:rPr lang="en-US" dirty="0" smtClean="0"/>
              <a:t>Cost savings make pyrolysis commercially feasible</a:t>
            </a:r>
          </a:p>
          <a:p>
            <a:endParaRPr lang="en-US" dirty="0" smtClean="0"/>
          </a:p>
          <a:p>
            <a:r>
              <a:rPr lang="en-US" dirty="0" smtClean="0"/>
              <a:t>Company jointly owns intellectual property.</a:t>
            </a:r>
          </a:p>
          <a:p>
            <a:endParaRPr lang="en-US" dirty="0"/>
          </a:p>
          <a:p>
            <a:r>
              <a:rPr lang="en-US" dirty="0" smtClean="0"/>
              <a:t>Third Gen plant incorporates many improvements over Gen 2 including pre-heating of plastics and continuous feed.</a:t>
            </a:r>
          </a:p>
          <a:p>
            <a:endParaRPr lang="en-US" dirty="0"/>
          </a:p>
        </p:txBody>
      </p:sp>
      <p:pic>
        <p:nvPicPr>
          <p:cNvPr id="6" name="Content Placeholder 5" descr="C:\Users\Administrator\Downloads\1465204275769.jpg"/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7"/>
          <a:stretch/>
        </p:blipFill>
        <p:spPr bwMode="auto">
          <a:xfrm>
            <a:off x="4525761" y="1600200"/>
            <a:ext cx="4038600" cy="2044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http://www.smh.com.au/cqstatic/12n6rx/Graph%201%20-Oil%20price%20last%2012%20month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760" y="3658770"/>
            <a:ext cx="4038601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088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Greenline</a:t>
            </a:r>
            <a:r>
              <a:rPr lang="en-US" dirty="0" smtClean="0">
                <a:solidFill>
                  <a:srgbClr val="00B050"/>
                </a:solidFill>
              </a:rPr>
              <a:t>  Business  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3 Main Divisions 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Waste </a:t>
            </a:r>
            <a:r>
              <a:rPr lang="en-US" dirty="0" err="1" smtClean="0"/>
              <a:t>Mgt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Engineering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Pyrolysis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77409" y="1600200"/>
            <a:ext cx="378018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98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Waste Management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Agreements to manage 3 Govt. landfills.</a:t>
            </a:r>
          </a:p>
          <a:p>
            <a:endParaRPr lang="en-US" dirty="0"/>
          </a:p>
          <a:p>
            <a:r>
              <a:rPr lang="en-US" dirty="0"/>
              <a:t>Targeting 4 more landfills over the next 3 years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Govt. provides all funding</a:t>
            </a:r>
          </a:p>
          <a:p>
            <a:endParaRPr lang="en-US" dirty="0" smtClean="0"/>
          </a:p>
          <a:p>
            <a:r>
              <a:rPr lang="en-US" dirty="0" err="1" smtClean="0"/>
              <a:t>Greenline</a:t>
            </a:r>
            <a:r>
              <a:rPr lang="en-US" dirty="0" smtClean="0"/>
              <a:t> manufactures and sells </a:t>
            </a:r>
            <a:r>
              <a:rPr lang="en-US" dirty="0"/>
              <a:t>L</a:t>
            </a:r>
            <a:r>
              <a:rPr lang="en-US" dirty="0" smtClean="0"/>
              <a:t>andfill equipment to Govt.</a:t>
            </a:r>
          </a:p>
          <a:p>
            <a:endParaRPr lang="en-US" dirty="0" smtClean="0"/>
          </a:p>
          <a:p>
            <a:r>
              <a:rPr lang="en-US" dirty="0" smtClean="0"/>
              <a:t>Landfills reduce cost of waste plastic feedstock to approx. 2 baht per kg.</a:t>
            </a:r>
          </a:p>
          <a:p>
            <a:endParaRPr lang="en-US" dirty="0"/>
          </a:p>
          <a:p>
            <a:r>
              <a:rPr lang="en-US" dirty="0"/>
              <a:t>Landfills are approximately 15% waste plastic by </a:t>
            </a:r>
            <a:r>
              <a:rPr lang="en-US" dirty="0" smtClean="0"/>
              <a:t>volume and take 40 to 60 </a:t>
            </a:r>
            <a:r>
              <a:rPr lang="en-US" dirty="0" err="1" smtClean="0"/>
              <a:t>tonnes</a:t>
            </a:r>
            <a:r>
              <a:rPr lang="en-US" dirty="0" smtClean="0"/>
              <a:t> of waste per day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72816"/>
            <a:ext cx="4038600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9493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00B050"/>
                </a:solidFill>
              </a:rPr>
              <a:t>Waste Plastic feedstock</a:t>
            </a:r>
            <a:endParaRPr lang="en-AU" sz="3200" b="1" dirty="0">
              <a:solidFill>
                <a:srgbClr val="00B050"/>
              </a:solidFill>
            </a:endParaRPr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0463"/>
            <a:ext cx="6946900" cy="325437"/>
          </a:xfr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3270250"/>
            <a:ext cx="6929437" cy="1526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556792"/>
            <a:ext cx="7632848" cy="497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31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</TotalTime>
  <Words>692</Words>
  <Application>Microsoft Office PowerPoint</Application>
  <PresentationFormat>On-screen Show (4:3)</PresentationFormat>
  <Paragraphs>145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 Greenline Energy Ltd.</vt:lpstr>
      <vt:lpstr>Background</vt:lpstr>
      <vt:lpstr>Thailand</vt:lpstr>
      <vt:lpstr>First Generation Pyrolysis Plant (2010 – 2011)</vt:lpstr>
      <vt:lpstr>Second Generation Pyrolysis Plant (2012 – 2013)</vt:lpstr>
      <vt:lpstr>Third Generation Pyrolysis Plant (2015)</vt:lpstr>
      <vt:lpstr>Greenline  Business  Structure</vt:lpstr>
      <vt:lpstr>Waste Management</vt:lpstr>
      <vt:lpstr>Waste Plastic feedstock</vt:lpstr>
      <vt:lpstr>Engineering</vt:lpstr>
      <vt:lpstr>Pyrolysis Targets</vt:lpstr>
      <vt:lpstr>Greenline  Pyrolysis  Plant </vt:lpstr>
      <vt:lpstr>The Pyrolysis Process</vt:lpstr>
      <vt:lpstr>Fuel uses</vt:lpstr>
      <vt:lpstr> Outcomes</vt:lpstr>
      <vt:lpstr>Electricity Production</vt:lpstr>
      <vt:lpstr>Benefits to community</vt:lpstr>
      <vt:lpstr>The  Future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BACKGROUND</dc:title>
  <dc:creator>Ian</dc:creator>
  <cp:lastModifiedBy>Ian Hastings</cp:lastModifiedBy>
  <cp:revision>63</cp:revision>
  <cp:lastPrinted>2016-06-21T01:25:29Z</cp:lastPrinted>
  <dcterms:created xsi:type="dcterms:W3CDTF">2013-09-06T04:40:37Z</dcterms:created>
  <dcterms:modified xsi:type="dcterms:W3CDTF">2016-07-11T04:33:25Z</dcterms:modified>
</cp:coreProperties>
</file>